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9100" cy="9906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a Pacheco de Lacerda" initials="DPdL" lastIdx="4" clrIdx="0">
    <p:extLst>
      <p:ext uri="{19B8F6BF-5375-455C-9EA6-DF929625EA0E}">
        <p15:presenceInfo xmlns:p15="http://schemas.microsoft.com/office/powerpoint/2012/main" userId="S::daniela.lacerda@agricultura.gov.br::59118128-5332-4d0a-ab9f-e51d857318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2C9"/>
    <a:srgbClr val="FFDC6D"/>
    <a:srgbClr val="EEB500"/>
    <a:srgbClr val="FBE2D1"/>
    <a:srgbClr val="F5B88F"/>
    <a:srgbClr val="EC7320"/>
    <a:srgbClr val="DB3919"/>
    <a:srgbClr val="F9E5E3"/>
    <a:srgbClr val="EBA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4E44F6-2DDA-4035-9DC6-8631B2F43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6FC09E-1F20-4604-AA20-2E3942C13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7" indent="0" algn="ctr">
              <a:buNone/>
              <a:defRPr sz="2000"/>
            </a:lvl2pPr>
            <a:lvl3pPr marL="914435" indent="0" algn="ctr">
              <a:buNone/>
              <a:defRPr sz="1800"/>
            </a:lvl3pPr>
            <a:lvl4pPr marL="1371653" indent="0" algn="ctr">
              <a:buNone/>
              <a:defRPr sz="1600"/>
            </a:lvl4pPr>
            <a:lvl5pPr marL="1828871" indent="0" algn="ctr">
              <a:buNone/>
              <a:defRPr sz="1600"/>
            </a:lvl5pPr>
            <a:lvl6pPr marL="2286088" indent="0" algn="ctr">
              <a:buNone/>
              <a:defRPr sz="1600"/>
            </a:lvl6pPr>
            <a:lvl7pPr marL="2743306" indent="0" algn="ctr">
              <a:buNone/>
              <a:defRPr sz="1600"/>
            </a:lvl7pPr>
            <a:lvl8pPr marL="3200524" indent="0" algn="ctr">
              <a:buNone/>
              <a:defRPr sz="1600"/>
            </a:lvl8pPr>
            <a:lvl9pPr marL="3657741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C24455-5D95-4C39-B300-8BA8CBC5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7886D2-3A54-427D-B3FE-99C5DC722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D680AE-3BB4-4A12-A42D-6AB6F67A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93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1EF38-D945-49B9-974E-51CBE22C1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1F509C8-88DE-4ECF-AA12-FF3329E7E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C00816-005E-464D-A4C9-356DB8FE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CB219C-48F0-4ABC-9ECD-EEED83E06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78449F-664A-4CEF-BD52-268BEAA8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67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750648-4055-4859-A56C-149D06DCF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196822B-2844-455A-A99E-C48714B6C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F058E0-4389-42BB-BC2B-8BE741AC8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93BE83-2602-4BB7-8B01-73F091F46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7F4F48-D4D9-46E6-ACA9-C81AA139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33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2D4638-E42C-4252-8D29-67B83C214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2CA74B-F4FB-4E6A-8D32-DBBFD1852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362378-E35C-49EE-BB79-AF67BE899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5A201-4931-42E9-A17E-709A4836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3F9F58-758D-4BCF-B8D8-94C41843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3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3048E-2512-4EAE-AA8B-3C1EA98F3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BB48FF-66EE-4FFD-BE15-4FFAFF2B4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055496-C966-41E8-A325-BD5D8FE2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3D849B-0023-4F5C-9010-6EF89D5FE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30B5B3-902A-4958-ADD6-011655F09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62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8141F-A22C-4725-928B-877C0F352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042D6E-9BC3-4D22-9B4D-5AFBEE748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2695B86-27BB-4C75-A70F-32236AE7D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88CEE75-3EEA-4165-8BFB-A9AF11B28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0FB2CB-63CF-4DD9-9B9F-6EB98072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2DDCB07-CB7A-4191-90DE-B3C68A06C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46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8BD23-8B98-4313-A5D1-E78130AEF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157E3C1-4D2E-4D8C-8ABE-594226867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7" indent="0">
              <a:buNone/>
              <a:defRPr sz="2000" b="1"/>
            </a:lvl2pPr>
            <a:lvl3pPr marL="914435" indent="0">
              <a:buNone/>
              <a:defRPr sz="1800" b="1"/>
            </a:lvl3pPr>
            <a:lvl4pPr marL="1371653" indent="0">
              <a:buNone/>
              <a:defRPr sz="1600" b="1"/>
            </a:lvl4pPr>
            <a:lvl5pPr marL="1828871" indent="0">
              <a:buNone/>
              <a:defRPr sz="1600" b="1"/>
            </a:lvl5pPr>
            <a:lvl6pPr marL="2286088" indent="0">
              <a:buNone/>
              <a:defRPr sz="1600" b="1"/>
            </a:lvl6pPr>
            <a:lvl7pPr marL="2743306" indent="0">
              <a:buNone/>
              <a:defRPr sz="1600" b="1"/>
            </a:lvl7pPr>
            <a:lvl8pPr marL="3200524" indent="0">
              <a:buNone/>
              <a:defRPr sz="1600" b="1"/>
            </a:lvl8pPr>
            <a:lvl9pPr marL="3657741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EBE9C58-9BA2-44C6-93FE-2E5F848E6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5521F02-DB09-441D-B1D9-30B778382E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7" indent="0">
              <a:buNone/>
              <a:defRPr sz="2000" b="1"/>
            </a:lvl2pPr>
            <a:lvl3pPr marL="914435" indent="0">
              <a:buNone/>
              <a:defRPr sz="1800" b="1"/>
            </a:lvl3pPr>
            <a:lvl4pPr marL="1371653" indent="0">
              <a:buNone/>
              <a:defRPr sz="1600" b="1"/>
            </a:lvl4pPr>
            <a:lvl5pPr marL="1828871" indent="0">
              <a:buNone/>
              <a:defRPr sz="1600" b="1"/>
            </a:lvl5pPr>
            <a:lvl6pPr marL="2286088" indent="0">
              <a:buNone/>
              <a:defRPr sz="1600" b="1"/>
            </a:lvl6pPr>
            <a:lvl7pPr marL="2743306" indent="0">
              <a:buNone/>
              <a:defRPr sz="1600" b="1"/>
            </a:lvl7pPr>
            <a:lvl8pPr marL="3200524" indent="0">
              <a:buNone/>
              <a:defRPr sz="1600" b="1"/>
            </a:lvl8pPr>
            <a:lvl9pPr marL="3657741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547FA28-3BC3-4ACD-9A67-FAA5B73C3F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E1656BB-280F-4E58-B29C-FB4746B8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2FA8392-5A0A-4CD4-8FE4-18BC0906F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3D21AD4-B7F3-4668-8E2D-D76CF2EF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A7835-6DE4-4724-80E6-C140D64FC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F071C76-3218-4400-8C8A-EA4AD66D5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4F4F159-17C2-4925-BD7F-E6B891359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B20D0AB-6500-4161-82EF-B3C50AB7D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269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27C6B25-D55B-4C9B-9AD9-CF5A7026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381B715-0766-4876-9846-AF070EEDE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389CE87-2AFD-47DE-8542-11214E2D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49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72207-49FA-456D-A38E-299A36D85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0FE020-A51B-44A8-82B8-A9682AB39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E32C87-72CD-4FE3-9E88-6BD6A7407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7" indent="0">
              <a:buNone/>
              <a:defRPr sz="1400"/>
            </a:lvl2pPr>
            <a:lvl3pPr marL="914435" indent="0">
              <a:buNone/>
              <a:defRPr sz="1200"/>
            </a:lvl3pPr>
            <a:lvl4pPr marL="1371653" indent="0">
              <a:buNone/>
              <a:defRPr sz="1000"/>
            </a:lvl4pPr>
            <a:lvl5pPr marL="1828871" indent="0">
              <a:buNone/>
              <a:defRPr sz="1000"/>
            </a:lvl5pPr>
            <a:lvl6pPr marL="2286088" indent="0">
              <a:buNone/>
              <a:defRPr sz="1000"/>
            </a:lvl6pPr>
            <a:lvl7pPr marL="2743306" indent="0">
              <a:buNone/>
              <a:defRPr sz="1000"/>
            </a:lvl7pPr>
            <a:lvl8pPr marL="3200524" indent="0">
              <a:buNone/>
              <a:defRPr sz="1000"/>
            </a:lvl8pPr>
            <a:lvl9pPr marL="3657741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36F85B-6D2F-45C3-9228-F106AFD56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2FA0EB0-4341-4054-99F5-697ACD69E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3386069-C1E0-423F-848F-46547A162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29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001C3-AACF-4E4F-9FF8-E8F9742DB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B46A0F2-7EEB-474F-96A7-B9BD1AA58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7" indent="0">
              <a:buNone/>
              <a:defRPr sz="2800"/>
            </a:lvl2pPr>
            <a:lvl3pPr marL="914435" indent="0">
              <a:buNone/>
              <a:defRPr sz="2400"/>
            </a:lvl3pPr>
            <a:lvl4pPr marL="1371653" indent="0">
              <a:buNone/>
              <a:defRPr sz="2000"/>
            </a:lvl4pPr>
            <a:lvl5pPr marL="1828871" indent="0">
              <a:buNone/>
              <a:defRPr sz="2000"/>
            </a:lvl5pPr>
            <a:lvl6pPr marL="2286088" indent="0">
              <a:buNone/>
              <a:defRPr sz="2000"/>
            </a:lvl6pPr>
            <a:lvl7pPr marL="2743306" indent="0">
              <a:buNone/>
              <a:defRPr sz="2000"/>
            </a:lvl7pPr>
            <a:lvl8pPr marL="3200524" indent="0">
              <a:buNone/>
              <a:defRPr sz="2000"/>
            </a:lvl8pPr>
            <a:lvl9pPr marL="3657741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6050828-BFA7-48CE-A837-24080E29B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7" indent="0">
              <a:buNone/>
              <a:defRPr sz="1400"/>
            </a:lvl2pPr>
            <a:lvl3pPr marL="914435" indent="0">
              <a:buNone/>
              <a:defRPr sz="1200"/>
            </a:lvl3pPr>
            <a:lvl4pPr marL="1371653" indent="0">
              <a:buNone/>
              <a:defRPr sz="1000"/>
            </a:lvl4pPr>
            <a:lvl5pPr marL="1828871" indent="0">
              <a:buNone/>
              <a:defRPr sz="1000"/>
            </a:lvl5pPr>
            <a:lvl6pPr marL="2286088" indent="0">
              <a:buNone/>
              <a:defRPr sz="1000"/>
            </a:lvl6pPr>
            <a:lvl7pPr marL="2743306" indent="0">
              <a:buNone/>
              <a:defRPr sz="1000"/>
            </a:lvl7pPr>
            <a:lvl8pPr marL="3200524" indent="0">
              <a:buNone/>
              <a:defRPr sz="1000"/>
            </a:lvl8pPr>
            <a:lvl9pPr marL="3657741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2F555F-611A-4631-8FA8-D90FE074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D3081F0-071C-4A4B-91E1-6D87A52D2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E42DAF-E001-435B-ACEE-E264434F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464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DE803D-5BC8-4BC9-BFA8-B0920E15C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E12BD5-19A5-4648-9260-AE43653D6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B09821-EA1F-43E8-8BC6-809E007F32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95721-78EB-403B-883D-385B36C80AAA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2D04A4-DF6E-47DC-9874-5A79AA15B5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8BE31D-DF82-4DEA-885C-1C7A65265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411E3-5BB8-44F2-AB2A-B501356987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17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3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4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1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0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7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5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2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0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7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5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3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1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88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6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4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1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notifica.dsa@agricultura.gov.br" TargetMode="External"/><Relationship Id="rId3" Type="http://schemas.openxmlformats.org/officeDocument/2006/relationships/hyperlink" Target="file:///D:\SEAGRI\ANEXO%20V%20-%20FORM%20IN.pdf" TargetMode="External"/><Relationship Id="rId7" Type="http://schemas.openxmlformats.org/officeDocument/2006/relationships/hyperlink" Target="file:///D:\SEAGRI\04_Modelo_FORM_VIN_Word2007_jun_14.pdf" TargetMode="External"/><Relationship Id="rId2" Type="http://schemas.openxmlformats.org/officeDocument/2006/relationships/hyperlink" Target="file:///D:\SEAGRI\FORMNOTIFICAeInstrutivo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gricultura.gov.br/sfa/lista-sfas" TargetMode="External"/><Relationship Id="rId5" Type="http://schemas.openxmlformats.org/officeDocument/2006/relationships/hyperlink" Target="file:///D:\SEAGRI\Manual%20de%20Coleta%20RENAQUA.pdf" TargetMode="External"/><Relationship Id="rId10" Type="http://schemas.openxmlformats.org/officeDocument/2006/relationships/hyperlink" Target="http://www.agricultura.gov.br/assuntos/sanidade-animal-e-vegetal/saude-animal/programas-de-saude-animal/sanidade-dos-animais-aquaticos" TargetMode="External"/><Relationship Id="rId4" Type="http://schemas.openxmlformats.org/officeDocument/2006/relationships/hyperlink" Target="file:///D:\SEAGRI\ANEXO%20VI%20-%20FORM%20COM.pdf" TargetMode="External"/><Relationship Id="rId9" Type="http://schemas.openxmlformats.org/officeDocument/2006/relationships/hyperlink" Target="mailto:sanidade.aquaticos@agricultura.gov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>
            <a:extLst>
              <a:ext uri="{FF2B5EF4-FFF2-40B4-BE49-F238E27FC236}">
                <a16:creationId xmlns:a16="http://schemas.microsoft.com/office/drawing/2014/main" id="{15B2ED0B-4623-4328-91E5-D505A93CDBDE}"/>
              </a:ext>
            </a:extLst>
          </p:cNvPr>
          <p:cNvSpPr/>
          <p:nvPr/>
        </p:nvSpPr>
        <p:spPr>
          <a:xfrm>
            <a:off x="89950" y="3227073"/>
            <a:ext cx="466567" cy="469835"/>
          </a:xfrm>
          <a:prstGeom prst="ellipse">
            <a:avLst/>
          </a:prstGeom>
          <a:solidFill>
            <a:schemeClr val="accent6">
              <a:alpha val="5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5CF1560-3F1D-4483-8B7A-F8FED401AFA7}"/>
              </a:ext>
            </a:extLst>
          </p:cNvPr>
          <p:cNvSpPr txBox="1"/>
          <p:nvPr/>
        </p:nvSpPr>
        <p:spPr>
          <a:xfrm>
            <a:off x="-49697" y="3752229"/>
            <a:ext cx="8850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Início da suspeita ou ocorrência de </a:t>
            </a:r>
            <a:r>
              <a:rPr lang="pt-BR" sz="1100" b="1" dirty="0">
                <a:solidFill>
                  <a:srgbClr val="FF0000"/>
                </a:solidFill>
              </a:rPr>
              <a:t>doenças da Portaria 19/2015 ou demais eventos que necessitam intervenção oficial</a:t>
            </a:r>
          </a:p>
        </p:txBody>
      </p:sp>
      <p:cxnSp>
        <p:nvCxnSpPr>
          <p:cNvPr id="3" name="Conector: Angulado 2">
            <a:extLst>
              <a:ext uri="{FF2B5EF4-FFF2-40B4-BE49-F238E27FC236}">
                <a16:creationId xmlns:a16="http://schemas.microsoft.com/office/drawing/2014/main" id="{E36411EF-6F8E-4150-8DE8-423AFA396489}"/>
              </a:ext>
            </a:extLst>
          </p:cNvPr>
          <p:cNvCxnSpPr>
            <a:cxnSpLocks/>
            <a:stCxn id="6" idx="6"/>
            <a:endCxn id="135" idx="1"/>
          </p:cNvCxnSpPr>
          <p:nvPr/>
        </p:nvCxnSpPr>
        <p:spPr>
          <a:xfrm flipV="1">
            <a:off x="556517" y="548075"/>
            <a:ext cx="476791" cy="29139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: Angulado 13">
            <a:extLst>
              <a:ext uri="{FF2B5EF4-FFF2-40B4-BE49-F238E27FC236}">
                <a16:creationId xmlns:a16="http://schemas.microsoft.com/office/drawing/2014/main" id="{624F6C07-BA27-48AC-BB67-0ED7BD0124E6}"/>
              </a:ext>
            </a:extLst>
          </p:cNvPr>
          <p:cNvCxnSpPr>
            <a:cxnSpLocks/>
            <a:stCxn id="6" idx="6"/>
            <a:endCxn id="140" idx="1"/>
          </p:cNvCxnSpPr>
          <p:nvPr/>
        </p:nvCxnSpPr>
        <p:spPr>
          <a:xfrm flipV="1">
            <a:off x="556516" y="1577305"/>
            <a:ext cx="482349" cy="188468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: Angulado 19">
            <a:extLst>
              <a:ext uri="{FF2B5EF4-FFF2-40B4-BE49-F238E27FC236}">
                <a16:creationId xmlns:a16="http://schemas.microsoft.com/office/drawing/2014/main" id="{ACCC56DB-5521-4C59-91F3-106E2DEC9D72}"/>
              </a:ext>
            </a:extLst>
          </p:cNvPr>
          <p:cNvCxnSpPr>
            <a:cxnSpLocks/>
          </p:cNvCxnSpPr>
          <p:nvPr/>
        </p:nvCxnSpPr>
        <p:spPr>
          <a:xfrm>
            <a:off x="550460" y="3461989"/>
            <a:ext cx="489085" cy="47854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: Angulado 21">
            <a:extLst>
              <a:ext uri="{FF2B5EF4-FFF2-40B4-BE49-F238E27FC236}">
                <a16:creationId xmlns:a16="http://schemas.microsoft.com/office/drawing/2014/main" id="{6D4ED41E-42F3-40CC-B61C-50A7143706A7}"/>
              </a:ext>
            </a:extLst>
          </p:cNvPr>
          <p:cNvCxnSpPr>
            <a:cxnSpLocks/>
          </p:cNvCxnSpPr>
          <p:nvPr/>
        </p:nvCxnSpPr>
        <p:spPr>
          <a:xfrm>
            <a:off x="550460" y="3461991"/>
            <a:ext cx="489575" cy="155696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: Angulado 25">
            <a:extLst>
              <a:ext uri="{FF2B5EF4-FFF2-40B4-BE49-F238E27FC236}">
                <a16:creationId xmlns:a16="http://schemas.microsoft.com/office/drawing/2014/main" id="{98B1C9C1-24D6-4CA7-BCA1-7CCD921F5360}"/>
              </a:ext>
            </a:extLst>
          </p:cNvPr>
          <p:cNvCxnSpPr>
            <a:cxnSpLocks/>
            <a:stCxn id="6" idx="6"/>
            <a:endCxn id="159" idx="1"/>
          </p:cNvCxnSpPr>
          <p:nvPr/>
        </p:nvCxnSpPr>
        <p:spPr>
          <a:xfrm>
            <a:off x="556515" y="3461990"/>
            <a:ext cx="476792" cy="268093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: Angulado 47">
            <a:extLst>
              <a:ext uri="{FF2B5EF4-FFF2-40B4-BE49-F238E27FC236}">
                <a16:creationId xmlns:a16="http://schemas.microsoft.com/office/drawing/2014/main" id="{07B47F9F-34BE-4A7F-8BD2-C97D6D146965}"/>
              </a:ext>
            </a:extLst>
          </p:cNvPr>
          <p:cNvCxnSpPr>
            <a:cxnSpLocks/>
            <a:stCxn id="135" idx="3"/>
            <a:endCxn id="77" idx="1"/>
          </p:cNvCxnSpPr>
          <p:nvPr/>
        </p:nvCxnSpPr>
        <p:spPr>
          <a:xfrm>
            <a:off x="2492781" y="548075"/>
            <a:ext cx="674853" cy="4408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: Angulado 50">
            <a:extLst>
              <a:ext uri="{FF2B5EF4-FFF2-40B4-BE49-F238E27FC236}">
                <a16:creationId xmlns:a16="http://schemas.microsoft.com/office/drawing/2014/main" id="{684B18D7-053F-450D-8B31-FDC11A765E66}"/>
              </a:ext>
            </a:extLst>
          </p:cNvPr>
          <p:cNvCxnSpPr>
            <a:cxnSpLocks/>
            <a:stCxn id="140" idx="3"/>
            <a:endCxn id="77" idx="1"/>
          </p:cNvCxnSpPr>
          <p:nvPr/>
        </p:nvCxnSpPr>
        <p:spPr>
          <a:xfrm flipV="1">
            <a:off x="2498339" y="988927"/>
            <a:ext cx="669295" cy="58838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: Angulado 67">
            <a:extLst>
              <a:ext uri="{FF2B5EF4-FFF2-40B4-BE49-F238E27FC236}">
                <a16:creationId xmlns:a16="http://schemas.microsoft.com/office/drawing/2014/main" id="{74321C21-9A2E-4E57-A097-86A5ED3BCC82}"/>
              </a:ext>
            </a:extLst>
          </p:cNvPr>
          <p:cNvCxnSpPr>
            <a:cxnSpLocks/>
            <a:stCxn id="151" idx="3"/>
            <a:endCxn id="180" idx="1"/>
          </p:cNvCxnSpPr>
          <p:nvPr/>
        </p:nvCxnSpPr>
        <p:spPr>
          <a:xfrm>
            <a:off x="2505074" y="3940533"/>
            <a:ext cx="644725" cy="108034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: Angulado 70">
            <a:extLst>
              <a:ext uri="{FF2B5EF4-FFF2-40B4-BE49-F238E27FC236}">
                <a16:creationId xmlns:a16="http://schemas.microsoft.com/office/drawing/2014/main" id="{45B078DC-3314-46E9-86DE-13A4A5AB55AD}"/>
              </a:ext>
            </a:extLst>
          </p:cNvPr>
          <p:cNvCxnSpPr>
            <a:cxnSpLocks/>
            <a:stCxn id="156" idx="3"/>
            <a:endCxn id="180" idx="1"/>
          </p:cNvCxnSpPr>
          <p:nvPr/>
        </p:nvCxnSpPr>
        <p:spPr>
          <a:xfrm>
            <a:off x="2505564" y="5018958"/>
            <a:ext cx="644235" cy="192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: Angulado 73">
            <a:extLst>
              <a:ext uri="{FF2B5EF4-FFF2-40B4-BE49-F238E27FC236}">
                <a16:creationId xmlns:a16="http://schemas.microsoft.com/office/drawing/2014/main" id="{58717840-86BC-48E5-8AD3-5EB0FFCA98AC}"/>
              </a:ext>
            </a:extLst>
          </p:cNvPr>
          <p:cNvCxnSpPr>
            <a:cxnSpLocks/>
            <a:stCxn id="159" idx="3"/>
            <a:endCxn id="180" idx="1"/>
          </p:cNvCxnSpPr>
          <p:nvPr/>
        </p:nvCxnSpPr>
        <p:spPr>
          <a:xfrm flipV="1">
            <a:off x="2492782" y="5020882"/>
            <a:ext cx="657017" cy="11220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de Seta Reta 79">
            <a:extLst>
              <a:ext uri="{FF2B5EF4-FFF2-40B4-BE49-F238E27FC236}">
                <a16:creationId xmlns:a16="http://schemas.microsoft.com/office/drawing/2014/main" id="{C42A4F25-41C5-4948-91CE-A811F21308E8}"/>
              </a:ext>
            </a:extLst>
          </p:cNvPr>
          <p:cNvCxnSpPr>
            <a:cxnSpLocks/>
            <a:stCxn id="180" idx="0"/>
            <a:endCxn id="175" idx="2"/>
          </p:cNvCxnSpPr>
          <p:nvPr/>
        </p:nvCxnSpPr>
        <p:spPr>
          <a:xfrm flipH="1" flipV="1">
            <a:off x="3936111" y="3179078"/>
            <a:ext cx="9992" cy="12828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de Seta Reta 124">
            <a:extLst>
              <a:ext uri="{FF2B5EF4-FFF2-40B4-BE49-F238E27FC236}">
                <a16:creationId xmlns:a16="http://schemas.microsoft.com/office/drawing/2014/main" id="{209B72C0-80C9-4677-8317-D672A10F4CFC}"/>
              </a:ext>
            </a:extLst>
          </p:cNvPr>
          <p:cNvCxnSpPr>
            <a:cxnSpLocks/>
            <a:stCxn id="175" idx="3"/>
            <a:endCxn id="184" idx="1"/>
          </p:cNvCxnSpPr>
          <p:nvPr/>
        </p:nvCxnSpPr>
        <p:spPr>
          <a:xfrm>
            <a:off x="4704587" y="2647249"/>
            <a:ext cx="367200" cy="4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Fluxograma: Processo Alternativo 134">
            <a:extLst>
              <a:ext uri="{FF2B5EF4-FFF2-40B4-BE49-F238E27FC236}">
                <a16:creationId xmlns:a16="http://schemas.microsoft.com/office/drawing/2014/main" id="{C8415C4F-3085-4149-B4E5-0F5FBDA174D5}"/>
              </a:ext>
            </a:extLst>
          </p:cNvPr>
          <p:cNvSpPr/>
          <p:nvPr/>
        </p:nvSpPr>
        <p:spPr>
          <a:xfrm>
            <a:off x="1033308" y="95138"/>
            <a:ext cx="1459473" cy="905874"/>
          </a:xfrm>
          <a:prstGeom prst="flowChartAlternateProcess">
            <a:avLst/>
          </a:prstGeom>
          <a:gradFill>
            <a:gsLst>
              <a:gs pos="15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dirty="0">
                <a:solidFill>
                  <a:schemeClr val="tx1"/>
                </a:solidFill>
              </a:rPr>
              <a:t>1. Vigilância passiva</a:t>
            </a:r>
          </a:p>
          <a:p>
            <a:pPr marL="171457" indent="-171457">
              <a:buFont typeface="Arial" panose="020B0604020202020204" pitchFamily="34" charset="0"/>
              <a:buChar char="•"/>
            </a:pPr>
            <a:r>
              <a:rPr lang="pt-BR" sz="1100" dirty="0">
                <a:solidFill>
                  <a:schemeClr val="tx1"/>
                </a:solidFill>
              </a:rPr>
              <a:t>Proprietários</a:t>
            </a:r>
          </a:p>
          <a:p>
            <a:pPr marL="171457" indent="-171457">
              <a:buFont typeface="Arial" panose="020B0604020202020204" pitchFamily="34" charset="0"/>
              <a:buChar char="•"/>
            </a:pPr>
            <a:r>
              <a:rPr lang="pt-BR" sz="1100" dirty="0">
                <a:solidFill>
                  <a:schemeClr val="tx1"/>
                </a:solidFill>
              </a:rPr>
              <a:t>Terceiros (comunidade em geral)</a:t>
            </a:r>
          </a:p>
        </p:txBody>
      </p:sp>
      <p:sp>
        <p:nvSpPr>
          <p:cNvPr id="140" name="Fluxograma: Processo Alternativo 139">
            <a:extLst>
              <a:ext uri="{FF2B5EF4-FFF2-40B4-BE49-F238E27FC236}">
                <a16:creationId xmlns:a16="http://schemas.microsoft.com/office/drawing/2014/main" id="{1B8EB675-8904-4F39-AF57-A246B8BD7E30}"/>
              </a:ext>
            </a:extLst>
          </p:cNvPr>
          <p:cNvSpPr/>
          <p:nvPr/>
        </p:nvSpPr>
        <p:spPr>
          <a:xfrm>
            <a:off x="1038866" y="1106336"/>
            <a:ext cx="1459473" cy="941941"/>
          </a:xfrm>
          <a:prstGeom prst="flowChartAlternateProcess">
            <a:avLst/>
          </a:prstGeom>
          <a:gradFill>
            <a:gsLst>
              <a:gs pos="15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dirty="0">
                <a:solidFill>
                  <a:schemeClr val="tx1"/>
                </a:solidFill>
              </a:rPr>
              <a:t>2. Inspeção em entrepostos e unidades de beneficiamento</a:t>
            </a:r>
          </a:p>
        </p:txBody>
      </p:sp>
      <p:sp>
        <p:nvSpPr>
          <p:cNvPr id="147" name="Fluxograma: Processo Alternativo 146">
            <a:extLst>
              <a:ext uri="{FF2B5EF4-FFF2-40B4-BE49-F238E27FC236}">
                <a16:creationId xmlns:a16="http://schemas.microsoft.com/office/drawing/2014/main" id="{E5358F3C-5EDF-49E2-AA6D-2F7E299A42AD}"/>
              </a:ext>
            </a:extLst>
          </p:cNvPr>
          <p:cNvSpPr/>
          <p:nvPr/>
        </p:nvSpPr>
        <p:spPr>
          <a:xfrm>
            <a:off x="1033309" y="2179252"/>
            <a:ext cx="1459473" cy="941941"/>
          </a:xfrm>
          <a:prstGeom prst="flowChartAlternateProcess">
            <a:avLst/>
          </a:prstGeom>
          <a:gradFill>
            <a:gsLst>
              <a:gs pos="15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dirty="0">
                <a:solidFill>
                  <a:schemeClr val="tx1"/>
                </a:solidFill>
              </a:rPr>
              <a:t>3. Vigilância ativa  </a:t>
            </a:r>
          </a:p>
          <a:p>
            <a:pPr marL="171457" indent="-171457">
              <a:buFont typeface="Arial" panose="020B0604020202020204" pitchFamily="34" charset="0"/>
              <a:buChar char="•"/>
            </a:pPr>
            <a:r>
              <a:rPr lang="pt-BR" sz="1100" dirty="0">
                <a:solidFill>
                  <a:schemeClr val="tx1"/>
                </a:solidFill>
              </a:rPr>
              <a:t>Inquéritos</a:t>
            </a:r>
          </a:p>
          <a:p>
            <a:pPr marL="171457" indent="-171457">
              <a:buFont typeface="Arial" panose="020B0604020202020204" pitchFamily="34" charset="0"/>
              <a:buChar char="•"/>
            </a:pPr>
            <a:r>
              <a:rPr lang="pt-BR" sz="1100" dirty="0">
                <a:solidFill>
                  <a:schemeClr val="tx1"/>
                </a:solidFill>
              </a:rPr>
              <a:t>Monitoramentos</a:t>
            </a:r>
          </a:p>
          <a:p>
            <a:pPr marL="171457" indent="-171457">
              <a:buFont typeface="Arial" panose="020B0604020202020204" pitchFamily="34" charset="0"/>
              <a:buChar char="•"/>
            </a:pPr>
            <a:r>
              <a:rPr lang="pt-BR" sz="1100" dirty="0">
                <a:solidFill>
                  <a:schemeClr val="tx1"/>
                </a:solidFill>
              </a:rPr>
              <a:t>Fiscalizações</a:t>
            </a:r>
          </a:p>
        </p:txBody>
      </p:sp>
      <p:sp>
        <p:nvSpPr>
          <p:cNvPr id="151" name="Fluxograma: Processo Alternativo 150">
            <a:extLst>
              <a:ext uri="{FF2B5EF4-FFF2-40B4-BE49-F238E27FC236}">
                <a16:creationId xmlns:a16="http://schemas.microsoft.com/office/drawing/2014/main" id="{6E42238B-F9D0-4ABE-ACF4-973E77A0B210}"/>
              </a:ext>
            </a:extLst>
          </p:cNvPr>
          <p:cNvSpPr/>
          <p:nvPr/>
        </p:nvSpPr>
        <p:spPr>
          <a:xfrm>
            <a:off x="1045601" y="3469562"/>
            <a:ext cx="1459473" cy="941941"/>
          </a:xfrm>
          <a:prstGeom prst="flowChartAlternateProcess">
            <a:avLst/>
          </a:prstGeom>
          <a:gradFill>
            <a:gsLst>
              <a:gs pos="15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dirty="0">
                <a:solidFill>
                  <a:schemeClr val="tx1"/>
                </a:solidFill>
              </a:rPr>
              <a:t>4. Universidades e centros de pesquisa </a:t>
            </a:r>
          </a:p>
        </p:txBody>
      </p:sp>
      <p:sp>
        <p:nvSpPr>
          <p:cNvPr id="156" name="Fluxograma: Processo Alternativo 155">
            <a:extLst>
              <a:ext uri="{FF2B5EF4-FFF2-40B4-BE49-F238E27FC236}">
                <a16:creationId xmlns:a16="http://schemas.microsoft.com/office/drawing/2014/main" id="{5FD62590-07D5-4540-AD80-940E54D2FE0D}"/>
              </a:ext>
            </a:extLst>
          </p:cNvPr>
          <p:cNvSpPr/>
          <p:nvPr/>
        </p:nvSpPr>
        <p:spPr>
          <a:xfrm>
            <a:off x="1046091" y="4547987"/>
            <a:ext cx="1459473" cy="941941"/>
          </a:xfrm>
          <a:prstGeom prst="flowChartAlternateProcess">
            <a:avLst/>
          </a:prstGeom>
          <a:gradFill>
            <a:gsLst>
              <a:gs pos="15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dirty="0">
                <a:solidFill>
                  <a:schemeClr val="tx1"/>
                </a:solidFill>
              </a:rPr>
              <a:t>5. Laboratórios</a:t>
            </a:r>
          </a:p>
        </p:txBody>
      </p:sp>
      <p:sp>
        <p:nvSpPr>
          <p:cNvPr id="159" name="Fluxograma: Processo Alternativo 158">
            <a:extLst>
              <a:ext uri="{FF2B5EF4-FFF2-40B4-BE49-F238E27FC236}">
                <a16:creationId xmlns:a16="http://schemas.microsoft.com/office/drawing/2014/main" id="{E08B2368-9B94-41E4-A045-6FBB38F5AFCC}"/>
              </a:ext>
            </a:extLst>
          </p:cNvPr>
          <p:cNvSpPr/>
          <p:nvPr/>
        </p:nvSpPr>
        <p:spPr>
          <a:xfrm>
            <a:off x="1033309" y="5671959"/>
            <a:ext cx="1459473" cy="941941"/>
          </a:xfrm>
          <a:prstGeom prst="flowChartAlternateProcess">
            <a:avLst/>
          </a:prstGeom>
          <a:gradFill>
            <a:gsLst>
              <a:gs pos="15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dirty="0">
                <a:solidFill>
                  <a:schemeClr val="tx1"/>
                </a:solidFill>
              </a:rPr>
              <a:t>6. Veterinários privados e outras instituições</a:t>
            </a:r>
          </a:p>
        </p:txBody>
      </p:sp>
      <p:cxnSp>
        <p:nvCxnSpPr>
          <p:cNvPr id="173" name="Conector: Angulado 172">
            <a:extLst>
              <a:ext uri="{FF2B5EF4-FFF2-40B4-BE49-F238E27FC236}">
                <a16:creationId xmlns:a16="http://schemas.microsoft.com/office/drawing/2014/main" id="{9C4960A4-3511-4FFE-BF47-9ADBD95C25A2}"/>
              </a:ext>
            </a:extLst>
          </p:cNvPr>
          <p:cNvCxnSpPr>
            <a:cxnSpLocks/>
            <a:stCxn id="6" idx="6"/>
            <a:endCxn id="147" idx="1"/>
          </p:cNvCxnSpPr>
          <p:nvPr/>
        </p:nvCxnSpPr>
        <p:spPr>
          <a:xfrm flipV="1">
            <a:off x="556517" y="2650223"/>
            <a:ext cx="476792" cy="81176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Fluxograma: Processo Alternativo 174">
            <a:extLst>
              <a:ext uri="{FF2B5EF4-FFF2-40B4-BE49-F238E27FC236}">
                <a16:creationId xmlns:a16="http://schemas.microsoft.com/office/drawing/2014/main" id="{DA6BF2D8-38FF-4C4D-9D0C-702419F7E724}"/>
              </a:ext>
            </a:extLst>
          </p:cNvPr>
          <p:cNvSpPr/>
          <p:nvPr/>
        </p:nvSpPr>
        <p:spPr>
          <a:xfrm>
            <a:off x="3167634" y="2115419"/>
            <a:ext cx="1536953" cy="1063659"/>
          </a:xfrm>
          <a:prstGeom prst="flowChartAlternateProcess">
            <a:avLst/>
          </a:prstGeom>
          <a:gradFill flip="none" rotWithShape="1">
            <a:gsLst>
              <a:gs pos="5000">
                <a:schemeClr val="accent6">
                  <a:lumMod val="20000"/>
                  <a:lumOff val="80000"/>
                </a:schemeClr>
              </a:gs>
              <a:gs pos="48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9. Investigação pelo Órgão Estadual de Sanidade Agropecuária (OESA)</a:t>
            </a:r>
          </a:p>
        </p:txBody>
      </p:sp>
      <p:sp>
        <p:nvSpPr>
          <p:cNvPr id="180" name="Fluxograma: Processo Alternativo 179">
            <a:extLst>
              <a:ext uri="{FF2B5EF4-FFF2-40B4-BE49-F238E27FC236}">
                <a16:creationId xmlns:a16="http://schemas.microsoft.com/office/drawing/2014/main" id="{EEEF2DCB-8DCA-4DFD-86AC-F5486BB32730}"/>
              </a:ext>
            </a:extLst>
          </p:cNvPr>
          <p:cNvSpPr/>
          <p:nvPr/>
        </p:nvSpPr>
        <p:spPr>
          <a:xfrm>
            <a:off x="3149799" y="4461923"/>
            <a:ext cx="1592607" cy="1117917"/>
          </a:xfrm>
          <a:prstGeom prst="flowChartAlternateProcess">
            <a:avLst/>
          </a:prstGeom>
          <a:gradFill flip="none" rotWithShape="1">
            <a:gsLst>
              <a:gs pos="0">
                <a:srgbClr val="EC7320"/>
              </a:gs>
              <a:gs pos="48000">
                <a:srgbClr val="F5B88F"/>
              </a:gs>
              <a:gs pos="100000">
                <a:srgbClr val="FBE2D1"/>
              </a:gs>
            </a:gsLst>
            <a:lin ang="13500000" scaled="1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8. Envio do </a:t>
            </a:r>
            <a:r>
              <a:rPr lang="pt-BR" sz="1200" dirty="0">
                <a:solidFill>
                  <a:schemeClr val="tx1"/>
                </a:solidFill>
                <a:hlinkClick r:id="rId2" action="ppaction://hlinkfile"/>
              </a:rPr>
              <a:t>FORM NOTIFICA </a:t>
            </a:r>
            <a:r>
              <a:rPr lang="pt-BR" sz="1200" dirty="0">
                <a:solidFill>
                  <a:schemeClr val="tx1"/>
                </a:solidFill>
              </a:rPr>
              <a:t>ou notificação ao SVO por: e-mail, telefone ou presencial</a:t>
            </a:r>
          </a:p>
        </p:txBody>
      </p:sp>
      <p:sp>
        <p:nvSpPr>
          <p:cNvPr id="184" name="Fluxograma: Processo Alternativo 183">
            <a:extLst>
              <a:ext uri="{FF2B5EF4-FFF2-40B4-BE49-F238E27FC236}">
                <a16:creationId xmlns:a16="http://schemas.microsoft.com/office/drawing/2014/main" id="{3F951686-B35C-433A-8768-BEEF4E298488}"/>
              </a:ext>
            </a:extLst>
          </p:cNvPr>
          <p:cNvSpPr/>
          <p:nvPr/>
        </p:nvSpPr>
        <p:spPr>
          <a:xfrm>
            <a:off x="5071787" y="2232632"/>
            <a:ext cx="1108143" cy="830042"/>
          </a:xfrm>
          <a:prstGeom prst="flowChartAlternateProcess">
            <a:avLst/>
          </a:prstGeom>
          <a:gradFill flip="none" rotWithShape="1">
            <a:gsLst>
              <a:gs pos="0">
                <a:srgbClr val="EEB500"/>
              </a:gs>
              <a:gs pos="48000">
                <a:srgbClr val="FFDC6D"/>
              </a:gs>
              <a:gs pos="100000">
                <a:srgbClr val="FFF2C9"/>
              </a:gs>
            </a:gsLst>
            <a:lin ang="13500000" scaled="1"/>
            <a:tileRect/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10. </a:t>
            </a:r>
            <a:r>
              <a:rPr lang="pt-BR" sz="1200" dirty="0">
                <a:solidFill>
                  <a:schemeClr val="tx1"/>
                </a:solidFill>
                <a:hlinkClick r:id="rId3" action="ppaction://hlinkfile"/>
              </a:rPr>
              <a:t>FORM IN específico </a:t>
            </a:r>
            <a:endParaRPr lang="pt-BR" sz="1200" dirty="0">
              <a:solidFill>
                <a:schemeClr val="tx1"/>
              </a:solidFill>
            </a:endParaRPr>
          </a:p>
          <a:p>
            <a:pPr algn="ctr"/>
            <a:r>
              <a:rPr lang="pt-BR" sz="1200" dirty="0">
                <a:solidFill>
                  <a:schemeClr val="tx1"/>
                </a:solidFill>
              </a:rPr>
              <a:t>(IN 4/2015) </a:t>
            </a:r>
          </a:p>
        </p:txBody>
      </p:sp>
      <p:sp>
        <p:nvSpPr>
          <p:cNvPr id="58" name="Fluxograma: Processo Alternativo 57">
            <a:extLst>
              <a:ext uri="{FF2B5EF4-FFF2-40B4-BE49-F238E27FC236}">
                <a16:creationId xmlns:a16="http://schemas.microsoft.com/office/drawing/2014/main" id="{E310400D-96E9-4F50-89B2-FE2238F3B8DB}"/>
              </a:ext>
            </a:extLst>
          </p:cNvPr>
          <p:cNvSpPr/>
          <p:nvPr/>
        </p:nvSpPr>
        <p:spPr>
          <a:xfrm>
            <a:off x="7545063" y="2373291"/>
            <a:ext cx="1674395" cy="1115757"/>
          </a:xfrm>
          <a:prstGeom prst="flowChartAlternateProcess">
            <a:avLst/>
          </a:prstGeom>
          <a:gradFill flip="none" rotWithShape="1">
            <a:gsLst>
              <a:gs pos="0">
                <a:srgbClr val="FF9933">
                  <a:tint val="66000"/>
                  <a:satMod val="160000"/>
                </a:srgbClr>
              </a:gs>
              <a:gs pos="50000">
                <a:srgbClr val="FF9933">
                  <a:tint val="44500"/>
                  <a:satMod val="160000"/>
                </a:srgbClr>
              </a:gs>
              <a:gs pos="100000">
                <a:srgbClr val="FF9933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993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14. Caso </a:t>
            </a:r>
            <a:r>
              <a:rPr lang="pt-BR" sz="1200" b="1" dirty="0">
                <a:solidFill>
                  <a:schemeClr val="tx1"/>
                </a:solidFill>
              </a:rPr>
              <a:t>descartado</a:t>
            </a:r>
            <a:r>
              <a:rPr lang="pt-BR" sz="1200" dirty="0">
                <a:solidFill>
                  <a:schemeClr val="tx1"/>
                </a:solidFill>
              </a:rPr>
              <a:t> de doença ou evento sanitário que requeira intervenção pelo SVO</a:t>
            </a:r>
          </a:p>
        </p:txBody>
      </p:sp>
      <p:sp>
        <p:nvSpPr>
          <p:cNvPr id="60" name="Fluxograma: Processo Alternativo 59">
            <a:extLst>
              <a:ext uri="{FF2B5EF4-FFF2-40B4-BE49-F238E27FC236}">
                <a16:creationId xmlns:a16="http://schemas.microsoft.com/office/drawing/2014/main" id="{A2A65997-3BC9-4315-B390-0103301BE40A}"/>
              </a:ext>
            </a:extLst>
          </p:cNvPr>
          <p:cNvSpPr/>
          <p:nvPr/>
        </p:nvSpPr>
        <p:spPr>
          <a:xfrm>
            <a:off x="7558806" y="4048352"/>
            <a:ext cx="1674395" cy="1141490"/>
          </a:xfrm>
          <a:prstGeom prst="flowChartAlternateProcess">
            <a:avLst/>
          </a:prstGeom>
          <a:gradFill flip="none" rotWithShape="1">
            <a:gsLst>
              <a:gs pos="0">
                <a:srgbClr val="D75345"/>
              </a:gs>
              <a:gs pos="48000">
                <a:srgbClr val="EBAAA3"/>
              </a:gs>
              <a:gs pos="100000">
                <a:srgbClr val="F9E5E3"/>
              </a:gs>
            </a:gsLst>
            <a:lin ang="13500000" scaled="1"/>
            <a:tileRect/>
          </a:gradFill>
          <a:ln>
            <a:solidFill>
              <a:srgbClr val="9E2E2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15. Caso </a:t>
            </a:r>
            <a:r>
              <a:rPr lang="pt-BR" sz="1200" b="1" dirty="0">
                <a:solidFill>
                  <a:schemeClr val="tx1"/>
                </a:solidFill>
              </a:rPr>
              <a:t>provável</a:t>
            </a:r>
            <a:r>
              <a:rPr lang="pt-BR" sz="1200" dirty="0">
                <a:solidFill>
                  <a:schemeClr val="tx1"/>
                </a:solidFill>
              </a:rPr>
              <a:t> ou </a:t>
            </a:r>
            <a:r>
              <a:rPr lang="pt-BR" sz="1200" b="1" dirty="0">
                <a:solidFill>
                  <a:schemeClr val="tx1"/>
                </a:solidFill>
              </a:rPr>
              <a:t>confirmado</a:t>
            </a:r>
            <a:r>
              <a:rPr lang="pt-BR" sz="1200" dirty="0">
                <a:solidFill>
                  <a:schemeClr val="tx1"/>
                </a:solidFill>
              </a:rPr>
              <a:t> de doença ou evento sanitário que requeira intervenção pelo SVO</a:t>
            </a:r>
          </a:p>
        </p:txBody>
      </p:sp>
      <p:sp>
        <p:nvSpPr>
          <p:cNvPr id="64" name="Fluxograma: Processo Alternativo 63">
            <a:extLst>
              <a:ext uri="{FF2B5EF4-FFF2-40B4-BE49-F238E27FC236}">
                <a16:creationId xmlns:a16="http://schemas.microsoft.com/office/drawing/2014/main" id="{E118F78C-CC59-4EB2-8783-63384873B5B9}"/>
              </a:ext>
            </a:extLst>
          </p:cNvPr>
          <p:cNvSpPr/>
          <p:nvPr/>
        </p:nvSpPr>
        <p:spPr>
          <a:xfrm>
            <a:off x="9520800" y="4043010"/>
            <a:ext cx="1583164" cy="1141490"/>
          </a:xfrm>
          <a:prstGeom prst="flowChartAlternateProcess">
            <a:avLst/>
          </a:prstGeom>
          <a:gradFill flip="none" rotWithShape="1">
            <a:gsLst>
              <a:gs pos="0">
                <a:srgbClr val="A162D0"/>
              </a:gs>
              <a:gs pos="48000">
                <a:srgbClr val="CF97F1"/>
              </a:gs>
              <a:gs pos="100000">
                <a:srgbClr val="F1DEFA"/>
              </a:gs>
            </a:gsLst>
            <a:lin ang="13500000" scaled="1"/>
            <a:tileRect/>
          </a:gradFill>
          <a:ln>
            <a:solidFill>
              <a:srgbClr val="7030A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17. FORM COM e ações de contenção e eliminação do foco ou de proteção à saúde pública</a:t>
            </a:r>
          </a:p>
        </p:txBody>
      </p:sp>
      <p:sp>
        <p:nvSpPr>
          <p:cNvPr id="69" name="Fluxograma: Decisão 68">
            <a:extLst>
              <a:ext uri="{FF2B5EF4-FFF2-40B4-BE49-F238E27FC236}">
                <a16:creationId xmlns:a16="http://schemas.microsoft.com/office/drawing/2014/main" id="{1291B7BA-E543-4F58-B261-1792D416A96C}"/>
              </a:ext>
            </a:extLst>
          </p:cNvPr>
          <p:cNvSpPr/>
          <p:nvPr/>
        </p:nvSpPr>
        <p:spPr>
          <a:xfrm>
            <a:off x="6679969" y="3861617"/>
            <a:ext cx="353756" cy="470365"/>
          </a:xfrm>
          <a:prstGeom prst="flowChartDecision">
            <a:avLst/>
          </a:prstGeom>
          <a:noFill/>
          <a:ln w="254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6" name="Conector: Angulado 75">
            <a:extLst>
              <a:ext uri="{FF2B5EF4-FFF2-40B4-BE49-F238E27FC236}">
                <a16:creationId xmlns:a16="http://schemas.microsoft.com/office/drawing/2014/main" id="{C910A017-2B80-4D8A-99BF-468014EE8E37}"/>
              </a:ext>
            </a:extLst>
          </p:cNvPr>
          <p:cNvCxnSpPr>
            <a:cxnSpLocks/>
            <a:stCxn id="69" idx="3"/>
            <a:endCxn id="58" idx="1"/>
          </p:cNvCxnSpPr>
          <p:nvPr/>
        </p:nvCxnSpPr>
        <p:spPr>
          <a:xfrm flipV="1">
            <a:off x="7033725" y="2931170"/>
            <a:ext cx="511338" cy="116563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: Angulado 80">
            <a:extLst>
              <a:ext uri="{FF2B5EF4-FFF2-40B4-BE49-F238E27FC236}">
                <a16:creationId xmlns:a16="http://schemas.microsoft.com/office/drawing/2014/main" id="{458228D4-541F-46E7-97AC-9F1BB701B4B4}"/>
              </a:ext>
            </a:extLst>
          </p:cNvPr>
          <p:cNvCxnSpPr>
            <a:cxnSpLocks/>
            <a:stCxn id="69" idx="3"/>
            <a:endCxn id="60" idx="1"/>
          </p:cNvCxnSpPr>
          <p:nvPr/>
        </p:nvCxnSpPr>
        <p:spPr>
          <a:xfrm>
            <a:off x="7033725" y="4096800"/>
            <a:ext cx="525081" cy="52229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de Seta Reta 83">
            <a:extLst>
              <a:ext uri="{FF2B5EF4-FFF2-40B4-BE49-F238E27FC236}">
                <a16:creationId xmlns:a16="http://schemas.microsoft.com/office/drawing/2014/main" id="{DAB8ED95-7A2C-4FAE-911C-569786A15D7D}"/>
              </a:ext>
            </a:extLst>
          </p:cNvPr>
          <p:cNvCxnSpPr>
            <a:cxnSpLocks/>
            <a:stCxn id="60" idx="3"/>
            <a:endCxn id="64" idx="1"/>
          </p:cNvCxnSpPr>
          <p:nvPr/>
        </p:nvCxnSpPr>
        <p:spPr>
          <a:xfrm flipV="1">
            <a:off x="9233201" y="4613755"/>
            <a:ext cx="287599" cy="5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ipse 116">
            <a:extLst>
              <a:ext uri="{FF2B5EF4-FFF2-40B4-BE49-F238E27FC236}">
                <a16:creationId xmlns:a16="http://schemas.microsoft.com/office/drawing/2014/main" id="{ED2F1717-9B27-4E56-B9B8-BC6EE2DC9D38}"/>
              </a:ext>
            </a:extLst>
          </p:cNvPr>
          <p:cNvSpPr/>
          <p:nvPr/>
        </p:nvSpPr>
        <p:spPr>
          <a:xfrm>
            <a:off x="11337247" y="4378421"/>
            <a:ext cx="466567" cy="469835"/>
          </a:xfrm>
          <a:prstGeom prst="ellipse">
            <a:avLst/>
          </a:prstGeom>
          <a:solidFill>
            <a:srgbClr val="DB3919">
              <a:alpha val="49804"/>
            </a:srgbClr>
          </a:solidFill>
          <a:ln w="19050">
            <a:solidFill>
              <a:srgbClr val="FF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127" name="Conector de Seta Reta 126">
            <a:extLst>
              <a:ext uri="{FF2B5EF4-FFF2-40B4-BE49-F238E27FC236}">
                <a16:creationId xmlns:a16="http://schemas.microsoft.com/office/drawing/2014/main" id="{262F607B-09B4-49DB-8925-218A1D633CDF}"/>
              </a:ext>
            </a:extLst>
          </p:cNvPr>
          <p:cNvCxnSpPr>
            <a:cxnSpLocks/>
            <a:stCxn id="64" idx="3"/>
            <a:endCxn id="117" idx="2"/>
          </p:cNvCxnSpPr>
          <p:nvPr/>
        </p:nvCxnSpPr>
        <p:spPr>
          <a:xfrm flipV="1">
            <a:off x="11103964" y="4613339"/>
            <a:ext cx="233283" cy="4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CaixaDeTexto 147">
            <a:extLst>
              <a:ext uri="{FF2B5EF4-FFF2-40B4-BE49-F238E27FC236}">
                <a16:creationId xmlns:a16="http://schemas.microsoft.com/office/drawing/2014/main" id="{5DA9E68F-2FC0-4AF9-B896-2D67A41885A7}"/>
              </a:ext>
            </a:extLst>
          </p:cNvPr>
          <p:cNvSpPr txBox="1"/>
          <p:nvPr/>
        </p:nvSpPr>
        <p:spPr>
          <a:xfrm>
            <a:off x="10986322" y="4866676"/>
            <a:ext cx="120567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200"/>
            </a:lvl1pPr>
          </a:lstStyle>
          <a:p>
            <a:r>
              <a:rPr lang="pt-BR" dirty="0"/>
              <a:t>Encerramento da investigação e do registro</a:t>
            </a:r>
          </a:p>
        </p:txBody>
      </p:sp>
      <p:sp>
        <p:nvSpPr>
          <p:cNvPr id="108" name="Fluxograma: Processo Alternativo 107">
            <a:extLst>
              <a:ext uri="{FF2B5EF4-FFF2-40B4-BE49-F238E27FC236}">
                <a16:creationId xmlns:a16="http://schemas.microsoft.com/office/drawing/2014/main" id="{A080C024-EF53-430D-A72A-C631CC8D7BDB}"/>
              </a:ext>
            </a:extLst>
          </p:cNvPr>
          <p:cNvSpPr/>
          <p:nvPr/>
        </p:nvSpPr>
        <p:spPr>
          <a:xfrm>
            <a:off x="5004838" y="3693506"/>
            <a:ext cx="1244960" cy="815973"/>
          </a:xfrm>
          <a:prstGeom prst="flowChartAlternateProcess">
            <a:avLst/>
          </a:prstGeom>
          <a:gradFill flip="none" rotWithShape="1">
            <a:gsLst>
              <a:gs pos="0">
                <a:srgbClr val="EEB500"/>
              </a:gs>
              <a:gs pos="48000">
                <a:srgbClr val="FFDC6D"/>
              </a:gs>
              <a:gs pos="100000">
                <a:srgbClr val="FFF2C9"/>
              </a:gs>
            </a:gsLst>
            <a:lin ang="13500000" scaled="1"/>
            <a:tileRect/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13. </a:t>
            </a:r>
            <a:r>
              <a:rPr lang="pt-BR" sz="1200" dirty="0">
                <a:solidFill>
                  <a:schemeClr val="tx1"/>
                </a:solidFill>
                <a:hlinkClick r:id="rId4" action="ppaction://hlinkfile"/>
              </a:rPr>
              <a:t>FORM COM </a:t>
            </a:r>
            <a:r>
              <a:rPr lang="pt-BR" sz="1200" dirty="0">
                <a:solidFill>
                  <a:schemeClr val="tx1"/>
                </a:solidFill>
              </a:rPr>
              <a:t>específico </a:t>
            </a:r>
          </a:p>
          <a:p>
            <a:pPr algn="ctr"/>
            <a:r>
              <a:rPr lang="pt-BR" sz="1200" dirty="0">
                <a:solidFill>
                  <a:schemeClr val="tx1"/>
                </a:solidFill>
              </a:rPr>
              <a:t>(IN 4/2015)</a:t>
            </a:r>
          </a:p>
        </p:txBody>
      </p:sp>
      <p:cxnSp>
        <p:nvCxnSpPr>
          <p:cNvPr id="115" name="Conector de Seta Reta 114">
            <a:extLst>
              <a:ext uri="{FF2B5EF4-FFF2-40B4-BE49-F238E27FC236}">
                <a16:creationId xmlns:a16="http://schemas.microsoft.com/office/drawing/2014/main" id="{954AB10B-FFB3-4F85-8E18-A83414D851DD}"/>
              </a:ext>
            </a:extLst>
          </p:cNvPr>
          <p:cNvCxnSpPr>
            <a:cxnSpLocks/>
            <a:stCxn id="184" idx="2"/>
            <a:endCxn id="108" idx="0"/>
          </p:cNvCxnSpPr>
          <p:nvPr/>
        </p:nvCxnSpPr>
        <p:spPr>
          <a:xfrm>
            <a:off x="5625859" y="3062674"/>
            <a:ext cx="1459" cy="6308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aixaDeTexto 120">
            <a:extLst>
              <a:ext uri="{FF2B5EF4-FFF2-40B4-BE49-F238E27FC236}">
                <a16:creationId xmlns:a16="http://schemas.microsoft.com/office/drawing/2014/main" id="{E9B7B71D-1388-4FC1-8F0A-ADA761C53718}"/>
              </a:ext>
            </a:extLst>
          </p:cNvPr>
          <p:cNvSpPr txBox="1"/>
          <p:nvPr/>
        </p:nvSpPr>
        <p:spPr>
          <a:xfrm>
            <a:off x="5611566" y="3185258"/>
            <a:ext cx="10377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200"/>
            </a:lvl1pPr>
          </a:lstStyle>
          <a:p>
            <a:pPr algn="l"/>
            <a:r>
              <a:rPr lang="pt-BR" sz="1000" dirty="0"/>
              <a:t>A partir do 2º atendimento</a:t>
            </a:r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73F16355-9004-4323-A159-0C7EE9D9E00D}"/>
              </a:ext>
            </a:extLst>
          </p:cNvPr>
          <p:cNvSpPr txBox="1"/>
          <p:nvPr/>
        </p:nvSpPr>
        <p:spPr>
          <a:xfrm>
            <a:off x="5627635" y="1783742"/>
            <a:ext cx="11613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200"/>
            </a:lvl1pPr>
          </a:lstStyle>
          <a:p>
            <a:pPr algn="l"/>
            <a:r>
              <a:rPr lang="pt-BR" sz="1000" dirty="0"/>
              <a:t>Vínculo epidemiológico</a:t>
            </a:r>
          </a:p>
        </p:txBody>
      </p:sp>
      <p:cxnSp>
        <p:nvCxnSpPr>
          <p:cNvPr id="95" name="Conector: Angulado 94">
            <a:extLst>
              <a:ext uri="{FF2B5EF4-FFF2-40B4-BE49-F238E27FC236}">
                <a16:creationId xmlns:a16="http://schemas.microsoft.com/office/drawing/2014/main" id="{0D5F6247-4435-4272-ACB7-CDDE184DF205}"/>
              </a:ext>
            </a:extLst>
          </p:cNvPr>
          <p:cNvCxnSpPr>
            <a:cxnSpLocks/>
            <a:stCxn id="184" idx="3"/>
            <a:endCxn id="69" idx="0"/>
          </p:cNvCxnSpPr>
          <p:nvPr/>
        </p:nvCxnSpPr>
        <p:spPr>
          <a:xfrm>
            <a:off x="6179930" y="2647653"/>
            <a:ext cx="676917" cy="121396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de Seta Reta 135">
            <a:extLst>
              <a:ext uri="{FF2B5EF4-FFF2-40B4-BE49-F238E27FC236}">
                <a16:creationId xmlns:a16="http://schemas.microsoft.com/office/drawing/2014/main" id="{56A5B591-D518-488E-8402-2E15ECE91501}"/>
              </a:ext>
            </a:extLst>
          </p:cNvPr>
          <p:cNvCxnSpPr>
            <a:cxnSpLocks/>
            <a:stCxn id="108" idx="3"/>
            <a:endCxn id="69" idx="1"/>
          </p:cNvCxnSpPr>
          <p:nvPr/>
        </p:nvCxnSpPr>
        <p:spPr>
          <a:xfrm flipV="1">
            <a:off x="6249798" y="4096800"/>
            <a:ext cx="430171" cy="46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de Seta Reta 159">
            <a:extLst>
              <a:ext uri="{FF2B5EF4-FFF2-40B4-BE49-F238E27FC236}">
                <a16:creationId xmlns:a16="http://schemas.microsoft.com/office/drawing/2014/main" id="{AE4E99F5-0F3B-4923-8107-F7754DEABFFA}"/>
              </a:ext>
            </a:extLst>
          </p:cNvPr>
          <p:cNvCxnSpPr>
            <a:cxnSpLocks/>
            <a:stCxn id="58" idx="3"/>
            <a:endCxn id="93" idx="1"/>
          </p:cNvCxnSpPr>
          <p:nvPr/>
        </p:nvCxnSpPr>
        <p:spPr>
          <a:xfrm flipV="1">
            <a:off x="9219458" y="2927947"/>
            <a:ext cx="513057" cy="32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>
            <a:extLst>
              <a:ext uri="{FF2B5EF4-FFF2-40B4-BE49-F238E27FC236}">
                <a16:creationId xmlns:a16="http://schemas.microsoft.com/office/drawing/2014/main" id="{1E9E364F-1C40-4D9F-9FE0-80CD8B6618B6}"/>
              </a:ext>
            </a:extLst>
          </p:cNvPr>
          <p:cNvCxnSpPr>
            <a:cxnSpLocks/>
            <a:stCxn id="88" idx="2"/>
          </p:cNvCxnSpPr>
          <p:nvPr/>
        </p:nvCxnSpPr>
        <p:spPr>
          <a:xfrm flipH="1">
            <a:off x="6234798" y="1675352"/>
            <a:ext cx="2147624" cy="646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CaixaDeTexto 161">
            <a:extLst>
              <a:ext uri="{FF2B5EF4-FFF2-40B4-BE49-F238E27FC236}">
                <a16:creationId xmlns:a16="http://schemas.microsoft.com/office/drawing/2014/main" id="{F5E9DD32-811B-4B41-B4F7-AE1225A37FC3}"/>
              </a:ext>
            </a:extLst>
          </p:cNvPr>
          <p:cNvSpPr txBox="1"/>
          <p:nvPr/>
        </p:nvSpPr>
        <p:spPr>
          <a:xfrm>
            <a:off x="5230485" y="4970908"/>
            <a:ext cx="1731030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200" dirty="0"/>
              <a:t>Verificar </a:t>
            </a:r>
            <a:r>
              <a:rPr lang="pt-BR" sz="1200" dirty="0">
                <a:hlinkClick r:id="rId5" action="ppaction://hlinkfile"/>
              </a:rPr>
              <a:t>manual de coleta e remessa de amostras</a:t>
            </a:r>
            <a:endParaRPr lang="pt-BR" sz="1200" dirty="0"/>
          </a:p>
        </p:txBody>
      </p:sp>
      <p:cxnSp>
        <p:nvCxnSpPr>
          <p:cNvPr id="153" name="Conector reto 152">
            <a:extLst>
              <a:ext uri="{FF2B5EF4-FFF2-40B4-BE49-F238E27FC236}">
                <a16:creationId xmlns:a16="http://schemas.microsoft.com/office/drawing/2014/main" id="{B083B8B4-2486-400B-A4CC-9D1138277FCA}"/>
              </a:ext>
            </a:extLst>
          </p:cNvPr>
          <p:cNvCxnSpPr>
            <a:cxnSpLocks/>
            <a:stCxn id="108" idx="2"/>
            <a:endCxn id="162" idx="0"/>
          </p:cNvCxnSpPr>
          <p:nvPr/>
        </p:nvCxnSpPr>
        <p:spPr>
          <a:xfrm>
            <a:off x="5627318" y="4509479"/>
            <a:ext cx="468682" cy="46142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: Angulado 165">
            <a:extLst>
              <a:ext uri="{FF2B5EF4-FFF2-40B4-BE49-F238E27FC236}">
                <a16:creationId xmlns:a16="http://schemas.microsoft.com/office/drawing/2014/main" id="{933E23AE-C58D-463C-A953-B29ED89463B7}"/>
              </a:ext>
            </a:extLst>
          </p:cNvPr>
          <p:cNvCxnSpPr>
            <a:cxnSpLocks/>
            <a:stCxn id="57" idx="0"/>
            <a:endCxn id="87" idx="1"/>
          </p:cNvCxnSpPr>
          <p:nvPr/>
        </p:nvCxnSpPr>
        <p:spPr>
          <a:xfrm rot="5400000" flipH="1" flipV="1">
            <a:off x="6437045" y="-312604"/>
            <a:ext cx="722202" cy="230989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: Angulado 177">
            <a:extLst>
              <a:ext uri="{FF2B5EF4-FFF2-40B4-BE49-F238E27FC236}">
                <a16:creationId xmlns:a16="http://schemas.microsoft.com/office/drawing/2014/main" id="{08B8468B-40CB-4D4F-A74B-C8F6C7773ED3}"/>
              </a:ext>
            </a:extLst>
          </p:cNvPr>
          <p:cNvCxnSpPr>
            <a:cxnSpLocks/>
            <a:stCxn id="93" idx="3"/>
            <a:endCxn id="117" idx="0"/>
          </p:cNvCxnSpPr>
          <p:nvPr/>
        </p:nvCxnSpPr>
        <p:spPr>
          <a:xfrm>
            <a:off x="11062704" y="2927947"/>
            <a:ext cx="507827" cy="145047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: Angulado 7">
            <a:extLst>
              <a:ext uri="{FF2B5EF4-FFF2-40B4-BE49-F238E27FC236}">
                <a16:creationId xmlns:a16="http://schemas.microsoft.com/office/drawing/2014/main" id="{8C74AA17-91C9-4C53-BC88-762A4FD7CAAC}"/>
              </a:ext>
            </a:extLst>
          </p:cNvPr>
          <p:cNvCxnSpPr>
            <a:cxnSpLocks/>
            <a:stCxn id="62" idx="3"/>
            <a:endCxn id="117" idx="0"/>
          </p:cNvCxnSpPr>
          <p:nvPr/>
        </p:nvCxnSpPr>
        <p:spPr>
          <a:xfrm>
            <a:off x="10182309" y="482706"/>
            <a:ext cx="1388222" cy="389571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uxograma: Decisão 56">
            <a:extLst>
              <a:ext uri="{FF2B5EF4-FFF2-40B4-BE49-F238E27FC236}">
                <a16:creationId xmlns:a16="http://schemas.microsoft.com/office/drawing/2014/main" id="{9A9B5111-554B-43E9-98EE-038B81E81CE6}"/>
              </a:ext>
            </a:extLst>
          </p:cNvPr>
          <p:cNvSpPr/>
          <p:nvPr/>
        </p:nvSpPr>
        <p:spPr>
          <a:xfrm>
            <a:off x="5466323" y="1203442"/>
            <a:ext cx="353756" cy="470365"/>
          </a:xfrm>
          <a:prstGeom prst="flowChartDecision">
            <a:avLst/>
          </a:prstGeom>
          <a:noFill/>
          <a:ln w="254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C99D5BF3-A738-4DE5-B234-8A6575B2D4A4}"/>
              </a:ext>
            </a:extLst>
          </p:cNvPr>
          <p:cNvCxnSpPr>
            <a:cxnSpLocks/>
            <a:stCxn id="57" idx="3"/>
            <a:endCxn id="88" idx="1"/>
          </p:cNvCxnSpPr>
          <p:nvPr/>
        </p:nvCxnSpPr>
        <p:spPr>
          <a:xfrm flipV="1">
            <a:off x="5820079" y="1420206"/>
            <a:ext cx="2080373" cy="184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C25FB831-1C70-43A9-9F90-5385B8FB6200}"/>
              </a:ext>
            </a:extLst>
          </p:cNvPr>
          <p:cNvCxnSpPr>
            <a:cxnSpLocks/>
            <a:stCxn id="184" idx="0"/>
            <a:endCxn id="57" idx="2"/>
          </p:cNvCxnSpPr>
          <p:nvPr/>
        </p:nvCxnSpPr>
        <p:spPr>
          <a:xfrm flipV="1">
            <a:off x="5625859" y="1673807"/>
            <a:ext cx="17342" cy="558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E602F14E-9F9F-4F5C-BF3B-EE8BB2485F3B}"/>
              </a:ext>
            </a:extLst>
          </p:cNvPr>
          <p:cNvSpPr txBox="1"/>
          <p:nvPr/>
        </p:nvSpPr>
        <p:spPr>
          <a:xfrm>
            <a:off x="3122293" y="6018112"/>
            <a:ext cx="2522153" cy="75405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/>
              <a:t>Contatos das Superintendências Federais de Agricultura (</a:t>
            </a:r>
            <a:r>
              <a:rPr lang="pt-BR" sz="1100" b="1" dirty="0" err="1"/>
              <a:t>SFAs</a:t>
            </a:r>
            <a:r>
              <a:rPr lang="pt-BR" sz="1100" b="1" dirty="0"/>
              <a:t>) de cada unidade federativa:</a:t>
            </a:r>
          </a:p>
          <a:p>
            <a:pPr algn="ctr"/>
            <a:r>
              <a:rPr lang="pt-BR" sz="1000" dirty="0">
                <a:hlinkClick r:id="rId6"/>
              </a:rPr>
              <a:t>http://www.agricultura.gov.br/sfa/lista-sfas</a:t>
            </a:r>
            <a:endParaRPr lang="pt-BR" sz="1000" b="1" dirty="0">
              <a:solidFill>
                <a:srgbClr val="0033CC"/>
              </a:solidFill>
            </a:endParaRPr>
          </a:p>
        </p:txBody>
      </p:sp>
      <p:sp>
        <p:nvSpPr>
          <p:cNvPr id="77" name="Fluxograma: Processo Alternativo 76">
            <a:extLst>
              <a:ext uri="{FF2B5EF4-FFF2-40B4-BE49-F238E27FC236}">
                <a16:creationId xmlns:a16="http://schemas.microsoft.com/office/drawing/2014/main" id="{E264B1D7-6EE7-413E-8F50-536EFCA5D892}"/>
              </a:ext>
            </a:extLst>
          </p:cNvPr>
          <p:cNvSpPr/>
          <p:nvPr/>
        </p:nvSpPr>
        <p:spPr>
          <a:xfrm>
            <a:off x="3167634" y="509027"/>
            <a:ext cx="1536953" cy="959799"/>
          </a:xfrm>
          <a:prstGeom prst="flowChartAlternateProcess">
            <a:avLst/>
          </a:prstGeom>
          <a:gradFill flip="none" rotWithShape="1">
            <a:gsLst>
              <a:gs pos="0">
                <a:srgbClr val="EC7320"/>
              </a:gs>
              <a:gs pos="48000">
                <a:srgbClr val="F5B88F"/>
              </a:gs>
              <a:gs pos="100000">
                <a:srgbClr val="FBE2D1"/>
              </a:gs>
            </a:gsLst>
            <a:lin ang="13500000" scaled="1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7. Notificação ao SVO por: e-mail, telefone ou presencial</a:t>
            </a:r>
          </a:p>
        </p:txBody>
      </p:sp>
      <p:cxnSp>
        <p:nvCxnSpPr>
          <p:cNvPr id="97" name="Conector de Seta Reta 96">
            <a:extLst>
              <a:ext uri="{FF2B5EF4-FFF2-40B4-BE49-F238E27FC236}">
                <a16:creationId xmlns:a16="http://schemas.microsoft.com/office/drawing/2014/main" id="{7AEA1815-8C03-4456-88A5-CF6C1CDAB591}"/>
              </a:ext>
            </a:extLst>
          </p:cNvPr>
          <p:cNvCxnSpPr>
            <a:cxnSpLocks/>
            <a:stCxn id="77" idx="2"/>
            <a:endCxn id="175" idx="0"/>
          </p:cNvCxnSpPr>
          <p:nvPr/>
        </p:nvCxnSpPr>
        <p:spPr>
          <a:xfrm>
            <a:off x="3936111" y="1468826"/>
            <a:ext cx="0" cy="646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340E8E99-DEC7-41B5-8A05-85A93E130C41}"/>
              </a:ext>
            </a:extLst>
          </p:cNvPr>
          <p:cNvSpPr txBox="1"/>
          <p:nvPr/>
        </p:nvSpPr>
        <p:spPr>
          <a:xfrm>
            <a:off x="10238714" y="510770"/>
            <a:ext cx="1337069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200"/>
            </a:lvl1pPr>
          </a:lstStyle>
          <a:p>
            <a:pPr algn="r"/>
            <a:r>
              <a:rPr lang="pt-BR" sz="1000" dirty="0"/>
              <a:t>Caso </a:t>
            </a:r>
            <a:r>
              <a:rPr lang="pt-BR" sz="1000" b="1" dirty="0"/>
              <a:t>não</a:t>
            </a:r>
            <a:r>
              <a:rPr lang="pt-BR" sz="1000" dirty="0"/>
              <a:t> haja necessidade de novo atendimento</a:t>
            </a:r>
          </a:p>
        </p:txBody>
      </p:sp>
      <p:sp>
        <p:nvSpPr>
          <p:cNvPr id="62" name="Fluxograma: Decisão 61">
            <a:extLst>
              <a:ext uri="{FF2B5EF4-FFF2-40B4-BE49-F238E27FC236}">
                <a16:creationId xmlns:a16="http://schemas.microsoft.com/office/drawing/2014/main" id="{6FC93E79-E3C4-443B-8882-63D24BD2860B}"/>
              </a:ext>
            </a:extLst>
          </p:cNvPr>
          <p:cNvSpPr/>
          <p:nvPr/>
        </p:nvSpPr>
        <p:spPr>
          <a:xfrm>
            <a:off x="9828553" y="247523"/>
            <a:ext cx="353756" cy="470365"/>
          </a:xfrm>
          <a:prstGeom prst="flowChartDecision">
            <a:avLst/>
          </a:prstGeom>
          <a:noFill/>
          <a:ln w="254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3" name="Conector de Seta Reta 62">
            <a:extLst>
              <a:ext uri="{FF2B5EF4-FFF2-40B4-BE49-F238E27FC236}">
                <a16:creationId xmlns:a16="http://schemas.microsoft.com/office/drawing/2014/main" id="{E9226FD0-84A8-4797-9834-565BA4D9AE45}"/>
              </a:ext>
            </a:extLst>
          </p:cNvPr>
          <p:cNvCxnSpPr>
            <a:cxnSpLocks/>
            <a:stCxn id="87" idx="3"/>
            <a:endCxn id="62" idx="1"/>
          </p:cNvCxnSpPr>
          <p:nvPr/>
        </p:nvCxnSpPr>
        <p:spPr>
          <a:xfrm>
            <a:off x="9091135" y="481240"/>
            <a:ext cx="737418" cy="14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aixaDeTexto 81">
            <a:extLst>
              <a:ext uri="{FF2B5EF4-FFF2-40B4-BE49-F238E27FC236}">
                <a16:creationId xmlns:a16="http://schemas.microsoft.com/office/drawing/2014/main" id="{56E8A6FC-3818-4E0F-A3D9-EE36E6E6DFA8}"/>
              </a:ext>
            </a:extLst>
          </p:cNvPr>
          <p:cNvSpPr txBox="1"/>
          <p:nvPr/>
        </p:nvSpPr>
        <p:spPr>
          <a:xfrm>
            <a:off x="9549326" y="1435880"/>
            <a:ext cx="916002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200"/>
            </a:lvl1pPr>
          </a:lstStyle>
          <a:p>
            <a:pPr>
              <a:spcAft>
                <a:spcPts val="600"/>
              </a:spcAft>
            </a:pPr>
            <a:r>
              <a:rPr lang="pt-BR" sz="1000" dirty="0"/>
              <a:t>Para novo atendimento, retornar a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789CE0A8-2CEF-4960-BFD0-1FE3CF37DA55}"/>
              </a:ext>
            </a:extLst>
          </p:cNvPr>
          <p:cNvSpPr txBox="1"/>
          <p:nvPr/>
        </p:nvSpPr>
        <p:spPr>
          <a:xfrm>
            <a:off x="5549209" y="1309122"/>
            <a:ext cx="12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1</a:t>
            </a:r>
          </a:p>
        </p:txBody>
      </p:sp>
      <p:sp>
        <p:nvSpPr>
          <p:cNvPr id="89" name="CaixaDeTexto 88">
            <a:extLst>
              <a:ext uri="{FF2B5EF4-FFF2-40B4-BE49-F238E27FC236}">
                <a16:creationId xmlns:a16="http://schemas.microsoft.com/office/drawing/2014/main" id="{7BC290AB-F699-430D-B10F-42197830A6DA}"/>
              </a:ext>
            </a:extLst>
          </p:cNvPr>
          <p:cNvSpPr txBox="1"/>
          <p:nvPr/>
        </p:nvSpPr>
        <p:spPr>
          <a:xfrm>
            <a:off x="9877169" y="339692"/>
            <a:ext cx="211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2</a:t>
            </a:r>
          </a:p>
        </p:txBody>
      </p:sp>
      <p:sp>
        <p:nvSpPr>
          <p:cNvPr id="90" name="CaixaDeTexto 89">
            <a:extLst>
              <a:ext uri="{FF2B5EF4-FFF2-40B4-BE49-F238E27FC236}">
                <a16:creationId xmlns:a16="http://schemas.microsoft.com/office/drawing/2014/main" id="{FF883AB9-42ED-47BA-9E2D-34C1991A5EBB}"/>
              </a:ext>
            </a:extLst>
          </p:cNvPr>
          <p:cNvSpPr txBox="1"/>
          <p:nvPr/>
        </p:nvSpPr>
        <p:spPr>
          <a:xfrm>
            <a:off x="6729772" y="3957693"/>
            <a:ext cx="211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3</a:t>
            </a:r>
          </a:p>
        </p:txBody>
      </p:sp>
      <p:sp>
        <p:nvSpPr>
          <p:cNvPr id="91" name="Fluxograma: Decisão 90">
            <a:extLst>
              <a:ext uri="{FF2B5EF4-FFF2-40B4-BE49-F238E27FC236}">
                <a16:creationId xmlns:a16="http://schemas.microsoft.com/office/drawing/2014/main" id="{85D5EC85-9BD7-49A8-9ED8-8C6A408C8A26}"/>
              </a:ext>
            </a:extLst>
          </p:cNvPr>
          <p:cNvSpPr/>
          <p:nvPr/>
        </p:nvSpPr>
        <p:spPr>
          <a:xfrm>
            <a:off x="10308129" y="1750106"/>
            <a:ext cx="132951" cy="220037"/>
          </a:xfrm>
          <a:prstGeom prst="flowChartDecision">
            <a:avLst/>
          </a:prstGeom>
          <a:noFill/>
          <a:ln w="254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2" name="CaixaDeTexto 91">
            <a:extLst>
              <a:ext uri="{FF2B5EF4-FFF2-40B4-BE49-F238E27FC236}">
                <a16:creationId xmlns:a16="http://schemas.microsoft.com/office/drawing/2014/main" id="{E3B0DC4B-738F-431A-A139-C784F506CE4F}"/>
              </a:ext>
            </a:extLst>
          </p:cNvPr>
          <p:cNvSpPr txBox="1"/>
          <p:nvPr/>
        </p:nvSpPr>
        <p:spPr>
          <a:xfrm>
            <a:off x="10285319" y="1748758"/>
            <a:ext cx="1329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/>
              <a:t>1</a:t>
            </a:r>
          </a:p>
        </p:txBody>
      </p:sp>
      <p:cxnSp>
        <p:nvCxnSpPr>
          <p:cNvPr id="101" name="Conector de Seta Reta 100">
            <a:extLst>
              <a:ext uri="{FF2B5EF4-FFF2-40B4-BE49-F238E27FC236}">
                <a16:creationId xmlns:a16="http://schemas.microsoft.com/office/drawing/2014/main" id="{B4948207-3324-405D-860F-4429A54F1E75}"/>
              </a:ext>
            </a:extLst>
          </p:cNvPr>
          <p:cNvCxnSpPr>
            <a:cxnSpLocks/>
            <a:stCxn id="62" idx="2"/>
            <a:endCxn id="82" idx="0"/>
          </p:cNvCxnSpPr>
          <p:nvPr/>
        </p:nvCxnSpPr>
        <p:spPr>
          <a:xfrm>
            <a:off x="10005431" y="717888"/>
            <a:ext cx="1896" cy="7179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de Seta Reta 82">
            <a:extLst>
              <a:ext uri="{FF2B5EF4-FFF2-40B4-BE49-F238E27FC236}">
                <a16:creationId xmlns:a16="http://schemas.microsoft.com/office/drawing/2014/main" id="{F9F2A4C0-453D-46D3-BDA1-A537D728F544}"/>
              </a:ext>
            </a:extLst>
          </p:cNvPr>
          <p:cNvCxnSpPr>
            <a:cxnSpLocks/>
            <a:stCxn id="147" idx="3"/>
            <a:endCxn id="175" idx="1"/>
          </p:cNvCxnSpPr>
          <p:nvPr/>
        </p:nvCxnSpPr>
        <p:spPr>
          <a:xfrm flipV="1">
            <a:off x="2492782" y="2647249"/>
            <a:ext cx="674852" cy="29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AD0D5C36-B013-4C8D-8138-7D2827BE4B4A}"/>
              </a:ext>
            </a:extLst>
          </p:cNvPr>
          <p:cNvSpPr txBox="1"/>
          <p:nvPr/>
        </p:nvSpPr>
        <p:spPr>
          <a:xfrm>
            <a:off x="5719518" y="466989"/>
            <a:ext cx="2081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/>
              <a:t>Não</a:t>
            </a:r>
            <a:r>
              <a:rPr lang="pt-BR" sz="1000" dirty="0"/>
              <a:t> existem evidências de doenças de notificação obrigatória</a:t>
            </a:r>
          </a:p>
        </p:txBody>
      </p:sp>
      <p:sp>
        <p:nvSpPr>
          <p:cNvPr id="86" name="CaixaDeTexto 85">
            <a:extLst>
              <a:ext uri="{FF2B5EF4-FFF2-40B4-BE49-F238E27FC236}">
                <a16:creationId xmlns:a16="http://schemas.microsoft.com/office/drawing/2014/main" id="{E7344004-5076-4A9D-B600-3762143A6096}"/>
              </a:ext>
            </a:extLst>
          </p:cNvPr>
          <p:cNvSpPr txBox="1"/>
          <p:nvPr/>
        </p:nvSpPr>
        <p:spPr>
          <a:xfrm>
            <a:off x="5888587" y="1198973"/>
            <a:ext cx="1831035" cy="449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1000" dirty="0"/>
              <a:t>Existem evidências de doenças de notificação obrigatória</a:t>
            </a:r>
          </a:p>
        </p:txBody>
      </p:sp>
      <p:sp>
        <p:nvSpPr>
          <p:cNvPr id="87" name="Fluxograma: Processo Alternativo 86">
            <a:extLst>
              <a:ext uri="{FF2B5EF4-FFF2-40B4-BE49-F238E27FC236}">
                <a16:creationId xmlns:a16="http://schemas.microsoft.com/office/drawing/2014/main" id="{5A0428C5-CF9F-4C93-BD82-EDEFB2A8C2E5}"/>
              </a:ext>
            </a:extLst>
          </p:cNvPr>
          <p:cNvSpPr/>
          <p:nvPr/>
        </p:nvSpPr>
        <p:spPr>
          <a:xfrm>
            <a:off x="7953092" y="298516"/>
            <a:ext cx="1138043" cy="365448"/>
          </a:xfrm>
          <a:prstGeom prst="flowChartAlternateProcess">
            <a:avLst/>
          </a:prstGeom>
          <a:gradFill flip="none" rotWithShape="1">
            <a:gsLst>
              <a:gs pos="0">
                <a:srgbClr val="EEB500"/>
              </a:gs>
              <a:gs pos="48000">
                <a:srgbClr val="FFDC6D"/>
              </a:gs>
              <a:gs pos="100000">
                <a:srgbClr val="FFF2C9"/>
              </a:gs>
            </a:gsLst>
            <a:lin ang="13500000" scaled="1"/>
            <a:tileRect/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11. </a:t>
            </a:r>
            <a:r>
              <a:rPr lang="pt-BR" sz="1200" dirty="0">
                <a:solidFill>
                  <a:schemeClr val="tx1"/>
                </a:solidFill>
                <a:hlinkClick r:id="rId7" action="ppaction://hlinkfile"/>
              </a:rPr>
              <a:t>FORM VIN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88" name="Fluxograma: Processo Alternativo 87">
            <a:extLst>
              <a:ext uri="{FF2B5EF4-FFF2-40B4-BE49-F238E27FC236}">
                <a16:creationId xmlns:a16="http://schemas.microsoft.com/office/drawing/2014/main" id="{C882F312-45B3-4803-892B-64F34B6A3821}"/>
              </a:ext>
            </a:extLst>
          </p:cNvPr>
          <p:cNvSpPr/>
          <p:nvPr/>
        </p:nvSpPr>
        <p:spPr>
          <a:xfrm>
            <a:off x="7900452" y="1165059"/>
            <a:ext cx="963939" cy="510293"/>
          </a:xfrm>
          <a:prstGeom prst="flowChartAlternateProcess">
            <a:avLst/>
          </a:prstGeom>
          <a:gradFill flip="none" rotWithShape="1">
            <a:gsLst>
              <a:gs pos="0">
                <a:srgbClr val="EEB500"/>
              </a:gs>
              <a:gs pos="48000">
                <a:srgbClr val="FFDC6D"/>
              </a:gs>
              <a:gs pos="100000">
                <a:srgbClr val="FFF2C9"/>
              </a:gs>
            </a:gsLst>
            <a:lin ang="13500000" scaled="1"/>
            <a:tileRect/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12. Novo FORM IN</a:t>
            </a:r>
          </a:p>
        </p:txBody>
      </p:sp>
      <p:sp>
        <p:nvSpPr>
          <p:cNvPr id="93" name="Fluxograma: Processo Alternativo 92">
            <a:extLst>
              <a:ext uri="{FF2B5EF4-FFF2-40B4-BE49-F238E27FC236}">
                <a16:creationId xmlns:a16="http://schemas.microsoft.com/office/drawing/2014/main" id="{ADC729BF-C886-43C3-AE9D-676A4214EFC5}"/>
              </a:ext>
            </a:extLst>
          </p:cNvPr>
          <p:cNvSpPr/>
          <p:nvPr/>
        </p:nvSpPr>
        <p:spPr>
          <a:xfrm>
            <a:off x="9732515" y="2679025"/>
            <a:ext cx="1330189" cy="497844"/>
          </a:xfrm>
          <a:prstGeom prst="flowChartAlternateProcess">
            <a:avLst/>
          </a:prstGeom>
          <a:gradFill flip="none" rotWithShape="1">
            <a:gsLst>
              <a:gs pos="0">
                <a:srgbClr val="EEB500"/>
              </a:gs>
              <a:gs pos="48000">
                <a:srgbClr val="FFDC6D"/>
              </a:gs>
              <a:gs pos="100000">
                <a:srgbClr val="FFF2C9"/>
              </a:gs>
            </a:gsLst>
            <a:lin ang="13500000" scaled="1"/>
            <a:tileRect/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/>
                </a:solidFill>
              </a:rPr>
              <a:t>16. FORM COM de encerramento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id="{BC920A01-B21E-4071-8FA9-088970200C5A}"/>
              </a:ext>
            </a:extLst>
          </p:cNvPr>
          <p:cNvSpPr txBox="1"/>
          <p:nvPr/>
        </p:nvSpPr>
        <p:spPr>
          <a:xfrm>
            <a:off x="5820079" y="6033501"/>
            <a:ext cx="6264286" cy="738664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pt-BR" sz="1100" b="1" dirty="0"/>
              <a:t>Contatos do Serviço Veterinário Oficial (SVO) para envio dos formulários de investigação pelos </a:t>
            </a:r>
            <a:r>
              <a:rPr lang="pt-BR" sz="1100" b="1" dirty="0" err="1"/>
              <a:t>OESAs</a:t>
            </a:r>
            <a:r>
              <a:rPr lang="pt-BR" sz="1100" b="1" dirty="0"/>
              <a:t>:</a:t>
            </a:r>
            <a:endParaRPr lang="pt-BR" sz="1100" dirty="0"/>
          </a:p>
          <a:p>
            <a:r>
              <a:rPr lang="pt-BR" sz="1000" dirty="0"/>
              <a:t>Departamento de Saúde Animal (DSA) - </a:t>
            </a:r>
            <a:r>
              <a:rPr lang="pt-BR" sz="1000" dirty="0">
                <a:hlinkClick r:id="rId8"/>
              </a:rPr>
              <a:t>notifica.dsa@agricultura.gov.br</a:t>
            </a:r>
            <a:r>
              <a:rPr lang="pt-BR" sz="1000" dirty="0"/>
              <a:t> e </a:t>
            </a:r>
            <a:r>
              <a:rPr lang="pt-BR" sz="1000" dirty="0">
                <a:hlinkClick r:id="rId9"/>
              </a:rPr>
              <a:t>sanidade.aquaticos@agricultura.gov.br</a:t>
            </a:r>
            <a:r>
              <a:rPr lang="pt-BR" sz="1000" dirty="0"/>
              <a:t>;</a:t>
            </a:r>
          </a:p>
          <a:p>
            <a:r>
              <a:rPr lang="pt-BR" sz="1000" dirty="0"/>
              <a:t>Pontos focais de sanidade de animais aquáticos nas </a:t>
            </a:r>
            <a:r>
              <a:rPr lang="pt-BR" sz="1000" dirty="0" err="1"/>
              <a:t>SFAs</a:t>
            </a:r>
            <a:r>
              <a:rPr lang="pt-BR" sz="1000" dirty="0"/>
              <a:t>: </a:t>
            </a:r>
            <a:r>
              <a:rPr lang="pt-BR" sz="1000" dirty="0">
                <a:hlinkClick r:id="rId10"/>
              </a:rPr>
              <a:t>http://www.agricultura.gov.br/assuntos/sanidade-animal-e-vegetal/saude-animal/programas-de-saude-animal/sanidade-dos-animais-aquaticos</a:t>
            </a:r>
            <a:endParaRPr lang="pt-BR" sz="1000" dirty="0"/>
          </a:p>
        </p:txBody>
      </p: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089C3FE5-6EC8-4971-853F-1B61BB05DA30}"/>
              </a:ext>
            </a:extLst>
          </p:cNvPr>
          <p:cNvCxnSpPr>
            <a:cxnSpLocks/>
            <a:stCxn id="180" idx="2"/>
            <a:endCxn id="59" idx="0"/>
          </p:cNvCxnSpPr>
          <p:nvPr/>
        </p:nvCxnSpPr>
        <p:spPr>
          <a:xfrm>
            <a:off x="3946103" y="5579840"/>
            <a:ext cx="437267" cy="43827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18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5906</TotalTime>
  <Words>337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Isabella Fontana</dc:creator>
  <cp:lastModifiedBy>Valeria Stacchini Ferreira Homem</cp:lastModifiedBy>
  <cp:revision>114</cp:revision>
  <cp:lastPrinted>2019-08-20T17:45:08Z</cp:lastPrinted>
  <dcterms:created xsi:type="dcterms:W3CDTF">2018-04-19T20:38:53Z</dcterms:created>
  <dcterms:modified xsi:type="dcterms:W3CDTF">2019-08-20T18:44:35Z</dcterms:modified>
</cp:coreProperties>
</file>